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980" r:id="rId3"/>
    <p:sldId id="986" r:id="rId4"/>
    <p:sldId id="987" r:id="rId5"/>
    <p:sldId id="988" r:id="rId6"/>
    <p:sldId id="989" r:id="rId7"/>
    <p:sldId id="990" r:id="rId8"/>
    <p:sldId id="981" r:id="rId9"/>
    <p:sldId id="982" r:id="rId10"/>
    <p:sldId id="984" r:id="rId11"/>
    <p:sldId id="985" r:id="rId12"/>
    <p:sldId id="256" r:id="rId13"/>
    <p:sldId id="9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6704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3568" y="3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047BC-1048-9B4D-999C-B8FC6DDBB55A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64D6C-2B70-8145-8077-6F89015A2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A8FD9-6247-DC45-B71B-01E27FDDE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7EA-74FC-AD02-A12F-C53CC89B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0C3E-1562-BA37-A824-7E1DFC58D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0F3A-E9B4-1B60-0575-5E14C32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3A4-6BC6-76DA-C6AD-08BD7603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3837-5813-F820-376C-2A43D6F9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28F-522A-4210-94AB-410E0E2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EFD6E-189E-9962-2D77-2E12038E5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7FE8A-EDDA-7D22-6B6C-203B570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80DB-A48A-2DD3-9888-9199BA21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B11-6251-C774-9ABB-BD32533E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C6B1F-84C6-3975-A229-79C52ADB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8E28-05B8-688C-35BE-D1A404DFA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28C1-6DE1-87F1-0460-2D648CCA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6103-6A8F-9770-53E7-B91D612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92830-F820-7F31-9272-C908F7ED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7CDC-83F0-BCD5-502C-9506AD9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8DFC-1827-9026-F80B-89EAAF03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480E-C967-F96B-5360-2855FE11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7E20-F91B-5D71-8278-EC3134A3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083B-83C0-9400-C19A-422CEFED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F813-BE2A-E007-FA28-38AC8D2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F0ED-9AFD-FB75-642B-62FA327A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6B79-33D2-898B-E252-EA59C8CC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70F-BC23-3CBF-0FA7-02A08AD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7966-0F8E-E891-B33F-10BE5ACD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3751-216C-75BF-B058-8D5317D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17445-F792-A46B-CBD8-EDC6735B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833E-A8A2-444D-BAB1-7DC3DF42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CAD80-034B-8BCA-2BCE-670FEC69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DEF8C-B182-CD82-3AF0-2E5A7E80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4DBB-E319-A718-4468-F03AAA4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4D27-9F9C-4801-440F-E2FF5F20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3AF55-74B1-1A99-FF5E-BDE16ADC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C89A-7F6B-8E94-7A3E-3779E2C4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8E2F-D515-4FAD-37EA-603DE7C2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A5AD2-E254-2137-5CBF-FE0EFDC5D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B4F68-C8F1-95B4-89D0-29D6AF4E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C173B-F721-103B-9A99-E08E666E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2E212-B1DE-B58F-BBD4-18B32C4B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2A46-CD41-D801-D517-15E70129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92000-E946-7FBD-A9CC-7600B5E7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E9B0-437F-AAA9-5160-F9853233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23D8-04DE-C1BB-11F1-5D2704F9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679B0-989C-0028-EF1B-FA343A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2EDF4-7DBB-2AED-94AC-35241C49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DCFA-FE0F-81D4-B138-16C29E91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9812-0594-1389-BBB8-F89D3EA8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62AA-146E-F9FF-632E-403D7D1A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C498-54A8-EB5E-8F3C-D04B27D5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B2D00-5938-47DE-ED97-811FB0E4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8FA46-9443-1F65-6A6F-B0344BB7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53EB9-FE33-EA5F-B474-F5A88A53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04D-F362-D68D-CB61-CB8931E5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02D48-D1DB-EB7C-EB24-41E34AC32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AE87-9BF9-AA45-BCC5-6D4A1382F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A7A-D6E7-3D1B-3843-5CC39E52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EC187-4660-3290-88C7-E626B3C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875A-A28E-BD75-F16F-D7FB7DC6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BC501-DABE-035A-1C2F-77B48E3D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81C-AB55-E602-5326-519564B5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8359-FF65-66CB-61C6-8142CBFCD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0B0A-8707-F246-8C44-C690897CF734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4436-5871-A71D-82CC-DB536956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586A-05D4-F11C-41F4-FBFED54E1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E5643-D884-694F-ADCB-3F4DA3905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wchurch/ACL2022_deepnets_tutoria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.tif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CIKM-2023 Tutorial:</a:t>
            </a:r>
            <a:br>
              <a:rPr lang="en-US" sz="3200" dirty="0"/>
            </a:br>
            <a:r>
              <a:rPr lang="en-US" sz="3200" dirty="0"/>
              <a:t>Some Useful Things to Know When Combining IR and NLP: </a:t>
            </a:r>
            <a:br>
              <a:rPr lang="en-US" sz="3200" dirty="0"/>
            </a:br>
            <a:r>
              <a:rPr lang="en-US" sz="3200" dirty="0"/>
              <a:t>the Easy, the Hard and the Ugly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/>
          </a:bodyPr>
          <a:lstStyle/>
          <a:p>
            <a:r>
              <a:rPr lang="en-US" dirty="0"/>
              <a:t>Omar Alonso, Amazon, Santa Clara, CA, USA</a:t>
            </a:r>
          </a:p>
          <a:p>
            <a:r>
              <a:rPr lang="en-US" dirty="0"/>
              <a:t>Kenneth Church, Northeastern University, San Jose, CA,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10108367" y="38947"/>
            <a:ext cx="2041123" cy="221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10938401" y="2351542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880373" y="226181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ED8D2A-2E40-9D3A-2993-6E84CE54B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7" t="14743" r="12132" b="1"/>
          <a:stretch/>
        </p:blipFill>
        <p:spPr bwMode="auto">
          <a:xfrm>
            <a:off x="42510" y="29567"/>
            <a:ext cx="2865934" cy="21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91EDE88-521A-FA45-8C20-E419BA0D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3" y="4990991"/>
            <a:ext cx="5383092" cy="291519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dblStrike" dirty="0"/>
              <a:t>fine-tuning</a:t>
            </a:r>
            <a:r>
              <a:rPr lang="en-US" dirty="0"/>
              <a:t> </a:t>
            </a:r>
            <a:r>
              <a:rPr lang="en-US" i="1" dirty="0"/>
              <a:t>fit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i="1" dirty="0"/>
                  <a:t>fit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2915200"/>
              </a:xfrm>
              <a:blipFill>
                <a:blip r:embed="rId3"/>
                <a:stretch>
                  <a:fillRect l="-1104" t="-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011457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794158" y="336399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399A81-881A-FA47-811A-7AE9A8A2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4990991"/>
            <a:ext cx="5801020" cy="2526519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7E7D5F-8ADB-6B41-80CE-3CA800309B88}"/>
              </a:ext>
            </a:extLst>
          </p:cNvPr>
          <p:cNvSpPr/>
          <p:nvPr/>
        </p:nvSpPr>
        <p:spPr>
          <a:xfrm>
            <a:off x="446649" y="5239717"/>
            <a:ext cx="1520987" cy="3651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59E08-C768-1B45-8817-5D750ED26488}"/>
              </a:ext>
            </a:extLst>
          </p:cNvPr>
          <p:cNvSpPr/>
          <p:nvPr/>
        </p:nvSpPr>
        <p:spPr>
          <a:xfrm>
            <a:off x="6100520" y="6145799"/>
            <a:ext cx="1520987" cy="299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/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Pre-trained Model</a:t>
                </a:r>
              </a:p>
            </p:txBody>
          </p:sp>
        </mc:Choice>
        <mc:Fallback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6C2896F9-2483-8544-A1EC-ADBE0A7EB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8" y="4448870"/>
                <a:ext cx="2476079" cy="415094"/>
              </a:xfrm>
              <a:prstGeom prst="wedgeRoundRectCallout">
                <a:avLst>
                  <a:gd name="adj1" fmla="val -27057"/>
                  <a:gd name="adj2" fmla="val 11474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87541"/>
                  <a:gd name="adj2" fmla="val 25842"/>
                  <a:gd name="adj3" fmla="val 16667"/>
                </a:avLst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3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11BF-1AF2-9081-89CF-BF1AD356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Plugs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C363CDD-1121-1207-C058-6A1AFC5ECD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430" y="1442595"/>
            <a:ext cx="6334294" cy="4992282"/>
          </a:xfrm>
          <a:ln>
            <a:solidFill>
              <a:srgbClr val="92D050"/>
            </a:solidFill>
          </a:ln>
        </p:spPr>
      </p:pic>
      <p:pic>
        <p:nvPicPr>
          <p:cNvPr id="25" name="Content Placeholder 24" descr="A paper with text and images&#10;&#10;Description automatically generated">
            <a:extLst>
              <a:ext uri="{FF2B5EF4-FFF2-40B4-BE49-F238E27FC236}">
                <a16:creationId xmlns:a16="http://schemas.microsoft.com/office/drawing/2014/main" id="{A5366C1C-785E-4F8B-57F6-B024368FCF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694"/>
          <a:stretch/>
        </p:blipFill>
        <p:spPr>
          <a:xfrm>
            <a:off x="4875666" y="615890"/>
            <a:ext cx="7270899" cy="6528925"/>
          </a:xfrm>
          <a:ln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1B625-96E2-8160-F3FE-722FDD03589B}"/>
              </a:ext>
            </a:extLst>
          </p:cNvPr>
          <p:cNvSpPr txBox="1"/>
          <p:nvPr/>
        </p:nvSpPr>
        <p:spPr>
          <a:xfrm>
            <a:off x="5678833" y="180459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https://github.com/kwchurch/ACL2022_deepnets_tutorial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3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3FB6-D3E3-0B40-9775-1AA0DC9B2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2380"/>
            <a:ext cx="9144000" cy="1734382"/>
          </a:xfrm>
        </p:spPr>
        <p:txBody>
          <a:bodyPr>
            <a:normAutofit/>
          </a:bodyPr>
          <a:lstStyle/>
          <a:p>
            <a:r>
              <a:rPr lang="en-US" dirty="0"/>
              <a:t>ACL-2022 Tutorial:</a:t>
            </a:r>
            <a:br>
              <a:rPr lang="en-US" dirty="0"/>
            </a:br>
            <a:r>
              <a:rPr lang="en-US" sz="5300" dirty="0"/>
              <a:t>Part A: Simple Uses of Deep Nets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796B-9460-0F45-912B-731C7E75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886"/>
            <a:ext cx="9144000" cy="26270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Ken Church, Baidu, USA</a:t>
            </a:r>
          </a:p>
          <a:p>
            <a:r>
              <a:rPr lang="en-US" dirty="0"/>
              <a:t>Valia </a:t>
            </a:r>
            <a:r>
              <a:rPr lang="en-US" dirty="0" err="1"/>
              <a:t>Kordoni</a:t>
            </a:r>
            <a:r>
              <a:rPr lang="en-US" dirty="0"/>
              <a:t>, Humboldt-</a:t>
            </a:r>
            <a:r>
              <a:rPr lang="en-US" dirty="0" err="1"/>
              <a:t>Universitaet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Berlin, Germany</a:t>
            </a:r>
          </a:p>
          <a:p>
            <a:r>
              <a:rPr lang="en-US" dirty="0"/>
              <a:t>Gary Marcus, </a:t>
            </a:r>
            <a:r>
              <a:rPr lang="en-US" dirty="0" err="1"/>
              <a:t>Robust.AI</a:t>
            </a:r>
            <a:endParaRPr lang="en-US" dirty="0"/>
          </a:p>
          <a:p>
            <a:r>
              <a:rPr lang="en-US" dirty="0"/>
              <a:t>Ernest Davis, NYU</a:t>
            </a:r>
          </a:p>
          <a:p>
            <a:r>
              <a:rPr lang="en-US" dirty="0" err="1"/>
              <a:t>Yanjun</a:t>
            </a:r>
            <a:r>
              <a:rPr lang="en-US" dirty="0"/>
              <a:t> MA, Baidu, China</a:t>
            </a:r>
          </a:p>
          <a:p>
            <a:r>
              <a:rPr lang="en-US" dirty="0" err="1"/>
              <a:t>Zeyu</a:t>
            </a:r>
            <a:r>
              <a:rPr lang="en-US" dirty="0"/>
              <a:t> Chen, Baidu, China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A82E-EB41-5742-ABD6-C4EE9960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" y="77410"/>
            <a:ext cx="1173540" cy="15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5B51-13DE-2C4E-9FBA-77B41F2A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38" y="77410"/>
            <a:ext cx="1573590" cy="157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535D-D261-2F49-92F3-85633F9C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5" y="77410"/>
            <a:ext cx="1614714" cy="161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9CB-38AD-604F-911C-BA2432E7E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408" y="85272"/>
            <a:ext cx="1279192" cy="1598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926B-26D3-774C-A4EF-4807B65B4ACB}"/>
              </a:ext>
            </a:extLst>
          </p:cNvPr>
          <p:cNvSpPr txBox="1"/>
          <p:nvPr/>
        </p:nvSpPr>
        <p:spPr>
          <a:xfrm>
            <a:off x="695123" y="1721956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FAA99-8D76-B34A-9977-038446C4EA34}"/>
              </a:ext>
            </a:extLst>
          </p:cNvPr>
          <p:cNvSpPr txBox="1"/>
          <p:nvPr/>
        </p:nvSpPr>
        <p:spPr>
          <a:xfrm>
            <a:off x="10830076" y="1761924"/>
            <a:ext cx="62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Zeyu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212DC-FCC0-0F44-BCBD-3AE50B3E15DC}"/>
              </a:ext>
            </a:extLst>
          </p:cNvPr>
          <p:cNvSpPr txBox="1"/>
          <p:nvPr/>
        </p:nvSpPr>
        <p:spPr>
          <a:xfrm>
            <a:off x="9103947" y="1782486"/>
            <a:ext cx="81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Yanjun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40EFF-F82B-124B-AF83-1909C66C8E7A}"/>
              </a:ext>
            </a:extLst>
          </p:cNvPr>
          <p:cNvSpPr txBox="1"/>
          <p:nvPr/>
        </p:nvSpPr>
        <p:spPr>
          <a:xfrm>
            <a:off x="2804885" y="178248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FB10D-DAF5-1A46-AC90-BDA55D29FE82}"/>
              </a:ext>
            </a:extLst>
          </p:cNvPr>
          <p:cNvSpPr txBox="1"/>
          <p:nvPr/>
        </p:nvSpPr>
        <p:spPr>
          <a:xfrm>
            <a:off x="5002590" y="1765729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3EFF1-22B4-4146-93A6-A61941C37EC9}"/>
              </a:ext>
            </a:extLst>
          </p:cNvPr>
          <p:cNvSpPr txBox="1"/>
          <p:nvPr/>
        </p:nvSpPr>
        <p:spPr>
          <a:xfrm>
            <a:off x="7114419" y="176192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Ernie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9185EFE-A88C-0148-B54B-733BB013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2589DE-FF57-A64F-9CEF-21F03EB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A684C2-7309-A94A-9A35-A5964215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3567F-3862-524C-9ED4-5E58C402C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591994" y="160457"/>
            <a:ext cx="1665554" cy="155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19A15F-7196-8741-A58F-2548D70F86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76"/>
          <a:stretch/>
        </p:blipFill>
        <p:spPr>
          <a:xfrm>
            <a:off x="10444545" y="98122"/>
            <a:ext cx="1306361" cy="16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8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76D8-99FD-8C45-B5D5-6D0039E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DD7A-2301-9F4A-A367-8E402E37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Glass is half-full</a:t>
            </a:r>
          </a:p>
          <a:p>
            <a:pPr lvl="1"/>
            <a:r>
              <a:rPr lang="en-US" dirty="0"/>
              <a:t>Deep nets can do much</a:t>
            </a:r>
          </a:p>
          <a:p>
            <a:r>
              <a:rPr lang="en-US" dirty="0"/>
              <a:t>Part B: Glass is half-empty</a:t>
            </a:r>
          </a:p>
          <a:p>
            <a:pPr lvl="1"/>
            <a:r>
              <a:rPr lang="en-US" dirty="0"/>
              <a:t>There is always more work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1919-C648-B249-867C-CCD45D4C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9D63-6B78-024B-BFBC-A532C3E2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D49-1C28-9242-974C-BA9F406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DF81E9-AA20-B049-BA47-1132FF8BF746}"/>
              </a:ext>
            </a:extLst>
          </p:cNvPr>
          <p:cNvSpPr/>
          <p:nvPr/>
        </p:nvSpPr>
        <p:spPr>
          <a:xfrm>
            <a:off x="5661285" y="1646238"/>
            <a:ext cx="5846164" cy="1161345"/>
          </a:xfrm>
          <a:prstGeom prst="wedgeRoundRectCallout">
            <a:avLst>
              <a:gd name="adj1" fmla="val -66536"/>
              <a:gd name="adj2" fmla="val 21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deep nets accessible to masses (including non-programmers)</a:t>
            </a:r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576584E-C189-1341-95F8-24229942C597}"/>
              </a:ext>
            </a:extLst>
          </p:cNvPr>
          <p:cNvSpPr/>
          <p:nvPr/>
        </p:nvSpPr>
        <p:spPr>
          <a:xfrm>
            <a:off x="6127230" y="2863908"/>
            <a:ext cx="5436433" cy="1957928"/>
          </a:xfrm>
          <a:prstGeom prst="wedgeRoundRectCallout">
            <a:avLst>
              <a:gd name="adj1" fmla="val -57712"/>
              <a:gd name="adj2" fmla="val -23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Advocate combo of Part A with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AI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Linguistics and Philosophy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BA9053-38C2-8B49-813D-781B1E10A74F}"/>
              </a:ext>
            </a:extLst>
          </p:cNvPr>
          <p:cNvSpPr/>
          <p:nvPr/>
        </p:nvSpPr>
        <p:spPr>
          <a:xfrm>
            <a:off x="2148590" y="4442085"/>
            <a:ext cx="3978640" cy="1579384"/>
          </a:xfrm>
          <a:prstGeom prst="wedgeRoundRectCallout">
            <a:avLst>
              <a:gd name="adj1" fmla="val 23042"/>
              <a:gd name="adj2" fmla="val 67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GFT Code,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100s of examples,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slides, videos,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Easy: </a:t>
                </a:r>
                <a:br>
                  <a:rPr lang="en-US" dirty="0"/>
                </a:br>
                <a:r>
                  <a:rPr lang="en-US" dirty="0"/>
                  <a:t>Inference: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CF1617-14D5-7076-9E65-BA9B16E91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19C5C-3424-9070-7E21-AB5D16DD1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Emotion</a:t>
            </a:r>
          </a:p>
          <a:p>
            <a:pPr lvl="1"/>
            <a:r>
              <a:rPr lang="en-US" dirty="0"/>
              <a:t>Hate Speech</a:t>
            </a:r>
          </a:p>
          <a:p>
            <a:r>
              <a:rPr lang="en-US" dirty="0"/>
              <a:t>Guess Missing Word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DDAE4-AB5A-327D-AB45-B9AEF56B5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Entailment (GLUE)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Speech</a:t>
            </a:r>
          </a:p>
          <a:p>
            <a:pPr lvl="1"/>
            <a:r>
              <a:rPr lang="en-US" dirty="0"/>
              <a:t>Speech-to-Text</a:t>
            </a:r>
          </a:p>
          <a:p>
            <a:pPr lvl="1"/>
            <a:r>
              <a:rPr lang="en-US" dirty="0"/>
              <a:t>Text-to-Speech</a:t>
            </a:r>
          </a:p>
          <a:p>
            <a:r>
              <a:rPr lang="en-US" dirty="0"/>
              <a:t>Vision</a:t>
            </a:r>
          </a:p>
          <a:p>
            <a:pPr lvl="1"/>
            <a:r>
              <a:rPr lang="en-US" dirty="0"/>
              <a:t>Classify Objects</a:t>
            </a:r>
          </a:p>
          <a:p>
            <a:pPr lvl="1"/>
            <a:r>
              <a:rPr lang="en-US" dirty="0"/>
              <a:t>Add Captions</a:t>
            </a:r>
          </a:p>
        </p:txBody>
      </p:sp>
      <p:pic>
        <p:nvPicPr>
          <p:cNvPr id="6" name="Google Shape;242;p19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D7679F4-2733-BAD2-D611-748F3B93A3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347" t="19884" r="19640" b="52649"/>
          <a:stretch/>
        </p:blipFill>
        <p:spPr>
          <a:xfrm>
            <a:off x="9023287" y="5277653"/>
            <a:ext cx="2947705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1E1AFC8-06ED-CB4F-8132-C6EB6923274B}"/>
              </a:ext>
            </a:extLst>
          </p:cNvPr>
          <p:cNvSpPr/>
          <p:nvPr/>
        </p:nvSpPr>
        <p:spPr>
          <a:xfrm>
            <a:off x="5945691" y="5849982"/>
            <a:ext cx="2460404" cy="653961"/>
          </a:xfrm>
          <a:prstGeom prst="wedgeRoundRectCallout">
            <a:avLst>
              <a:gd name="adj1" fmla="val 75197"/>
              <a:gd name="adj2" fmla="val 14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HuggingFace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8626-DBD3-CB4A-AB64-9D6404C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Datasets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5B1BC7-07B5-1542-8229-4E0DA6006D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13651"/>
            <a:ext cx="5181600" cy="2575286"/>
          </a:xfrm>
        </p:spPr>
      </p:pic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D48FB7FF-6B08-9648-B84A-FA3CD72FF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3651"/>
            <a:ext cx="5181600" cy="164581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2EC41-52E3-F24A-9AEF-A27FD95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811B-07BB-F747-89D0-0EE3030E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D5E04-36DB-4A42-97B6-2C111623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1C027-B58D-294F-BD79-4140EA0C25E9}"/>
              </a:ext>
            </a:extLst>
          </p:cNvPr>
          <p:cNvSpPr txBox="1"/>
          <p:nvPr/>
        </p:nvSpPr>
        <p:spPr>
          <a:xfrm>
            <a:off x="838200" y="5569018"/>
            <a:ext cx="609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gluebenchmark.com</a:t>
            </a:r>
            <a:r>
              <a:rPr lang="en-US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BE60-555A-8041-BE73-A7E7D6328410}"/>
              </a:ext>
            </a:extLst>
          </p:cNvPr>
          <p:cNvSpPr txBox="1"/>
          <p:nvPr/>
        </p:nvSpPr>
        <p:spPr>
          <a:xfrm>
            <a:off x="6172200" y="5569018"/>
            <a:ext cx="62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-explorer/</a:t>
            </a:r>
          </a:p>
        </p:txBody>
      </p:sp>
    </p:spTree>
    <p:extLst>
      <p:ext uri="{BB962C8B-B14F-4D97-AF65-F5344CB8AC3E}">
        <p14:creationId xmlns:p14="http://schemas.microsoft.com/office/powerpoint/2010/main" val="348789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2D98329-0379-0E4E-B4C2-14E82F02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4" y="2319758"/>
            <a:ext cx="10457022" cy="167509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8893A05-CE16-8B41-90CB-49515B17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35C6A-4CEB-EE46-A78E-E98EDD11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E42C7-689A-C941-8E48-8B78ACD9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BB66-4B0C-8145-A40B-B069A79C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4</a:t>
            </a:fld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8B3B01C5-8081-EA4E-AC78-4F333F1B2C88}"/>
              </a:ext>
            </a:extLst>
          </p:cNvPr>
          <p:cNvSpPr/>
          <p:nvPr/>
        </p:nvSpPr>
        <p:spPr>
          <a:xfrm>
            <a:off x="10662016" y="2051046"/>
            <a:ext cx="1383568" cy="7085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model specified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01DB32D-AC28-594C-861A-B8C72D1E0013}"/>
              </a:ext>
            </a:extLst>
          </p:cNvPr>
          <p:cNvSpPr txBox="1">
            <a:spLocks/>
          </p:cNvSpPr>
          <p:nvPr/>
        </p:nvSpPr>
        <p:spPr>
          <a:xfrm>
            <a:off x="790327" y="1690688"/>
            <a:ext cx="3987331" cy="427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/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35A1606C-7734-C241-9271-3A635212A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68" y="621577"/>
                <a:ext cx="1840486" cy="644281"/>
              </a:xfrm>
              <a:prstGeom prst="wedgeRoundRectCallout">
                <a:avLst>
                  <a:gd name="adj1" fmla="val -83124"/>
                  <a:gd name="adj2" fmla="val 15871"/>
                  <a:gd name="adj3" fmla="val 16667"/>
                </a:avLst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/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8396F739-5B06-1248-A937-6A2F32E12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79" y="3930485"/>
                <a:ext cx="442347" cy="435217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/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1FAC9B82-7A8E-5C4A-A50B-7B443285E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11" y="3930484"/>
                <a:ext cx="442347" cy="485399"/>
              </a:xfrm>
              <a:prstGeom prst="wedgeRoundRectCallout">
                <a:avLst>
                  <a:gd name="adj1" fmla="val -21875"/>
                  <a:gd name="adj2" fmla="val -91771"/>
                  <a:gd name="adj3" fmla="val 16667"/>
                </a:avLst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1BB0C7B-B99E-A34D-8DC0-033412D9FC17}"/>
              </a:ext>
            </a:extLst>
          </p:cNvPr>
          <p:cNvSpPr/>
          <p:nvPr/>
        </p:nvSpPr>
        <p:spPr>
          <a:xfrm>
            <a:off x="6076684" y="3924498"/>
            <a:ext cx="1060095" cy="535990"/>
          </a:xfrm>
          <a:prstGeom prst="wedgeRoundRectCallout">
            <a:avLst>
              <a:gd name="adj1" fmla="val -21875"/>
              <a:gd name="adj2" fmla="val -91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83051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5B49EF5-DC15-6D44-862E-CC73EC4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Input: </a:t>
            </a:r>
            <a:r>
              <a:rPr lang="en-US" i="1" dirty="0"/>
              <a:t>I love you</a:t>
            </a:r>
            <a:br>
              <a:rPr lang="en-US" i="1" dirty="0"/>
            </a:br>
            <a:r>
              <a:rPr lang="en-US" dirty="0"/>
              <a:t>Output: Depends on Model (among other things)</a:t>
            </a:r>
            <a:endParaRPr lang="en-US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B1EB1-6C30-344F-9311-7B2EBD14D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72" y="1825625"/>
            <a:ext cx="5617828" cy="4351338"/>
          </a:xfrm>
        </p:spPr>
        <p:txBody>
          <a:bodyPr/>
          <a:lstStyle/>
          <a:p>
            <a:r>
              <a:rPr lang="en-US" dirty="0"/>
              <a:t>Task: classify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Sentiment</a:t>
            </a:r>
          </a:p>
          <a:p>
            <a:pPr lvl="2"/>
            <a:r>
              <a:rPr lang="en-US" dirty="0"/>
              <a:t>Expected output label: positive</a:t>
            </a:r>
          </a:p>
          <a:p>
            <a:pPr lvl="1"/>
            <a:r>
              <a:rPr lang="en-US" dirty="0"/>
              <a:t>Fake News:</a:t>
            </a:r>
          </a:p>
          <a:p>
            <a:pPr lvl="2"/>
            <a:r>
              <a:rPr lang="en-US" dirty="0"/>
              <a:t>Expected output label: not fake (real)</a:t>
            </a:r>
          </a:p>
          <a:p>
            <a:pPr lvl="1"/>
            <a:r>
              <a:rPr lang="en-US" dirty="0"/>
              <a:t>Spam/Ham:</a:t>
            </a:r>
          </a:p>
          <a:p>
            <a:pPr lvl="2"/>
            <a:r>
              <a:rPr lang="en-US" dirty="0"/>
              <a:t>Expected output label: not spam (ham)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6F648-181A-2045-A7A1-75F98704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565211" cy="3239789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I love you |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gft_predict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--task classify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--model $model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 marL="914400" lvl="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D6B64-8668-0642-97D1-AA8EABA4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9110-4448-4B41-9947-152C7C97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B169E-08FB-2141-A36F-C7046CD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6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5EA3-B6F2-0341-87D4-520D3312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8827" cy="4935924"/>
          </a:xfrm>
        </p:spPr>
        <p:txBody>
          <a:bodyPr/>
          <a:lstStyle/>
          <a:p>
            <a:r>
              <a:rPr lang="en-US" dirty="0"/>
              <a:t>Many of these models produce reasonable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1AAB7-14A3-B343-8BCF-C1EAC3DE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19" y="0"/>
            <a:ext cx="8289981" cy="62401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DBB6-0266-2D49-AB75-498E418A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98D2-BDD2-DB40-944B-B5E84F41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80EB-D1E3-8943-B02D-4597F30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61A39E0-B846-E04C-8962-6B034467E7DE}"/>
              </a:ext>
            </a:extLst>
          </p:cNvPr>
          <p:cNvSpPr/>
          <p:nvPr/>
        </p:nvSpPr>
        <p:spPr>
          <a:xfrm>
            <a:off x="362357" y="268047"/>
            <a:ext cx="3442166" cy="476967"/>
          </a:xfrm>
          <a:prstGeom prst="wedgeRoundRectCallout">
            <a:avLst>
              <a:gd name="adj1" fmla="val 90863"/>
              <a:gd name="adj2" fmla="val 154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could be more confident</a:t>
            </a:r>
          </a:p>
        </p:txBody>
      </p:sp>
    </p:spTree>
    <p:extLst>
      <p:ext uri="{BB962C8B-B14F-4D97-AF65-F5344CB8AC3E}">
        <p14:creationId xmlns:p14="http://schemas.microsoft.com/office/powerpoint/2010/main" val="40737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7BFE-4139-7D42-B557-EF378B55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90" y="439266"/>
            <a:ext cx="1398373" cy="4293372"/>
          </a:xfrm>
        </p:spPr>
        <p:txBody>
          <a:bodyPr>
            <a:normAutofit/>
          </a:bodyPr>
          <a:lstStyle/>
          <a:p>
            <a:r>
              <a:rPr lang="en-US" dirty="0"/>
              <a:t>But…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C7D82-C175-CE4A-A441-F255A5EF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21" y="132749"/>
            <a:ext cx="10668095" cy="59591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5CEE-E74D-C440-8A9F-35C91C2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A83D-3AAA-9D47-810E-DF82E98E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68C1-EB3B-CB46-9D29-50554CF6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6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1578-5854-3667-6A38-FE2A16C9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Hard: </a:t>
            </a:r>
            <a:br>
              <a:rPr lang="en-US" dirty="0"/>
            </a:br>
            <a:r>
              <a:rPr lang="en-US" dirty="0"/>
              <a:t>Pre-Training Large Language Models (LLMs)</a:t>
            </a:r>
          </a:p>
        </p:txBody>
      </p:sp>
      <p:pic>
        <p:nvPicPr>
          <p:cNvPr id="5" name="Google Shape;239;p19">
            <a:extLst>
              <a:ext uri="{FF2B5EF4-FFF2-40B4-BE49-F238E27FC236}">
                <a16:creationId xmlns:a16="http://schemas.microsoft.com/office/drawing/2014/main" id="{FE979315-1148-ACF0-C1FC-F31A34E3369B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5034" y="2495837"/>
            <a:ext cx="6031041" cy="260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60563C-6F76-986A-C513-5059FD77E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FEE9A-D86D-50A9-1997-892E6475F2AF}"/>
              </a:ext>
            </a:extLst>
          </p:cNvPr>
          <p:cNvSpPr txBox="1"/>
          <p:nvPr/>
        </p:nvSpPr>
        <p:spPr>
          <a:xfrm rot="16200000">
            <a:off x="10016525" y="2892378"/>
            <a:ext cx="70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C95D6-91FF-6B47-872A-2E7FE00C55D1}"/>
              </a:ext>
            </a:extLst>
          </p:cNvPr>
          <p:cNvSpPr txBox="1"/>
          <p:nvPr/>
        </p:nvSpPr>
        <p:spPr>
          <a:xfrm rot="16200000">
            <a:off x="7005187" y="454175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C5F36-BF92-B2A1-DBAF-3DF4EF10F804}"/>
              </a:ext>
            </a:extLst>
          </p:cNvPr>
          <p:cNvSpPr txBox="1"/>
          <p:nvPr/>
        </p:nvSpPr>
        <p:spPr>
          <a:xfrm>
            <a:off x="8636472" y="2712318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0AC94-B51C-F32C-D37B-BCF5D8C73669}"/>
              </a:ext>
            </a:extLst>
          </p:cNvPr>
          <p:cNvSpPr txBox="1"/>
          <p:nvPr/>
        </p:nvSpPr>
        <p:spPr>
          <a:xfrm>
            <a:off x="9001412" y="393155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F47E-3266-5652-00EE-8EC11E153A0D}"/>
              </a:ext>
            </a:extLst>
          </p:cNvPr>
          <p:cNvSpPr txBox="1"/>
          <p:nvPr/>
        </p:nvSpPr>
        <p:spPr>
          <a:xfrm>
            <a:off x="9012772" y="4331938"/>
            <a:ext cx="65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24CA-F597-6C1B-7FEC-CC5A9D01377E}"/>
              </a:ext>
            </a:extLst>
          </p:cNvPr>
          <p:cNvSpPr txBox="1"/>
          <p:nvPr/>
        </p:nvSpPr>
        <p:spPr>
          <a:xfrm>
            <a:off x="149358" y="5231846"/>
            <a:ext cx="691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users should not invest in pretraining </a:t>
            </a:r>
          </a:p>
          <a:p>
            <a:r>
              <a:rPr lang="en-US" sz="2800" dirty="0"/>
              <a:t>because growth (&amp; costs) are out of control</a:t>
            </a:r>
          </a:p>
        </p:txBody>
      </p:sp>
    </p:spTree>
    <p:extLst>
      <p:ext uri="{BB962C8B-B14F-4D97-AF65-F5344CB8AC3E}">
        <p14:creationId xmlns:p14="http://schemas.microsoft.com/office/powerpoint/2010/main" val="188905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71D9-824C-944B-BADF-B5A79C2F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08" y="325151"/>
            <a:ext cx="5862403" cy="1325563"/>
          </a:xfrm>
        </p:spPr>
        <p:txBody>
          <a:bodyPr/>
          <a:lstStyle/>
          <a:p>
            <a:r>
              <a:rPr lang="en-US" dirty="0"/>
              <a:t>Not So Hard: Fine-Tuning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Example: Guide Book App</a:t>
                </a:r>
              </a:p>
              <a:p>
                <a:pPr lvl="1"/>
                <a:r>
                  <a:rPr lang="en-US" dirty="0"/>
                  <a:t>Query-by-camera</a:t>
                </a:r>
              </a:p>
              <a:p>
                <a:pPr lvl="1"/>
                <a:r>
                  <a:rPr lang="en-US" dirty="0"/>
                  <a:t>Input: Picture</a:t>
                </a:r>
              </a:p>
              <a:p>
                <a:pPr lvl="1"/>
                <a:r>
                  <a:rPr lang="en-US" dirty="0"/>
                  <a:t>Output: Wiki page on flower</a:t>
                </a:r>
              </a:p>
              <a:p>
                <a:r>
                  <a:rPr lang="en-US" i="1" dirty="0"/>
                  <a:t>fine-tuning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</m:t>
                        </m:r>
                      </m:sub>
                    </m:sSub>
                  </m:oMath>
                </a14:m>
                <a:r>
                  <a:rPr lang="en-US" dirty="0"/>
                  <a:t>: ResNet-50</a:t>
                </a:r>
              </a:p>
              <a:p>
                <a:pPr lvl="1"/>
                <a:r>
                  <a:rPr lang="en-US" dirty="0"/>
                  <a:t>Trained on ImageNet (1k class labels)</a:t>
                </a:r>
              </a:p>
              <a:p>
                <a:pPr lvl="1"/>
                <a:r>
                  <a:rPr lang="en-US" dirty="0"/>
                  <a:t>Maps images to ImageNet Labels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/>
                  <a:t>: Flowers</a:t>
                </a:r>
              </a:p>
              <a:p>
                <a:pPr lvl="1"/>
                <a:r>
                  <a:rPr lang="en-US" dirty="0"/>
                  <a:t>Maps images to Flower Labels (5 class labels)</a:t>
                </a:r>
              </a:p>
              <a:p>
                <a:pPr lvl="1"/>
                <a:r>
                  <a:rPr lang="en-US" dirty="0"/>
                  <a:t>Flower Labels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ImageNet Labels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𝑝𝑜𝑠𝑡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maps images to Flower Labels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C2548A-D985-CC45-B863-EDD66C3E8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8036" y="1461781"/>
                <a:ext cx="5731764" cy="4569262"/>
              </a:xfrm>
              <a:blipFill>
                <a:blip r:embed="rId2"/>
                <a:stretch>
                  <a:fillRect l="-1325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E451-CDA9-264B-890E-3160316D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 May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5609-D9E9-C24C-AEDB-1173F4B2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https://github.com/kwchurch/ACL2022_deepnets_tutorial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1087-21C7-BD4C-BB6D-ED926A0E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A250-3342-A646-B643-53E371B4A843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D7C35-CE48-AD43-89B0-0250A33A16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40" y="1461781"/>
            <a:ext cx="5592478" cy="37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62AC9-DD45-464C-AD12-36BD7E842260}"/>
              </a:ext>
            </a:extLst>
          </p:cNvPr>
          <p:cNvSpPr txBox="1"/>
          <p:nvPr/>
        </p:nvSpPr>
        <p:spPr>
          <a:xfrm>
            <a:off x="7839128" y="624710"/>
            <a:ext cx="1632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/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4D21FD1-D88B-1A44-B2D6-97FB50D7F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81" y="388042"/>
                <a:ext cx="942624" cy="300249"/>
              </a:xfrm>
              <a:prstGeom prst="wedgeRoundRectCallout">
                <a:avLst>
                  <a:gd name="adj1" fmla="val 93372"/>
                  <a:gd name="adj2" fmla="val 907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260;p22" descr="A picture containing text, grass, outdoor, sign&#10;&#10;Description automatically generated">
            <a:extLst>
              <a:ext uri="{FF2B5EF4-FFF2-40B4-BE49-F238E27FC236}">
                <a16:creationId xmlns:a16="http://schemas.microsoft.com/office/drawing/2014/main" id="{5AEDEDA5-FA83-4AC1-3B28-41FD41DA53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9565" y="1271041"/>
            <a:ext cx="1050235" cy="1746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0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673</Words>
  <Application>Microsoft Macintosh PowerPoint</Application>
  <PresentationFormat>Widescreen</PresentationFormat>
  <Paragraphs>146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 New</vt:lpstr>
      <vt:lpstr>Office Theme</vt:lpstr>
      <vt:lpstr>CIKM-2023 Tutorial: Some Useful Things to Know When Combining IR and NLP:  the Easy, the Hard and the Ugly</vt:lpstr>
      <vt:lpstr>Easy:  Inference: f(x)→y ̂</vt:lpstr>
      <vt:lpstr>Two Popular Datasets</vt:lpstr>
      <vt:lpstr>Classification</vt:lpstr>
      <vt:lpstr>Input: I love you Output: Depends on Model (among other things)</vt:lpstr>
      <vt:lpstr>Many of these models produce reasonable results</vt:lpstr>
      <vt:lpstr>But…</vt:lpstr>
      <vt:lpstr>Hard:  Pre-Training Large Language Models (LLMs)</vt:lpstr>
      <vt:lpstr>Not So Hard: Fine-Tuning</vt:lpstr>
      <vt:lpstr>What is fine-tuning fit?</vt:lpstr>
      <vt:lpstr>Shameless Plugs</vt:lpstr>
      <vt:lpstr>ACL-2022 Tutorial: Part A: Simple Uses of Deep Nets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ACL-2022 Tutorial: Part A: Simple Uses of Deep Nets</dc:title>
  <dc:creator>sglflqcz</dc:creator>
  <cp:lastModifiedBy>Church, Kenneth</cp:lastModifiedBy>
  <cp:revision>17</cp:revision>
  <dcterms:created xsi:type="dcterms:W3CDTF">2022-05-07T16:48:18Z</dcterms:created>
  <dcterms:modified xsi:type="dcterms:W3CDTF">2023-08-29T04:24:43Z</dcterms:modified>
</cp:coreProperties>
</file>